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804" r:id="rId10"/>
    <p:sldMasterId id="2147483816" r:id="rId11"/>
    <p:sldMasterId id="2147483828" r:id="rId12"/>
    <p:sldMasterId id="2147483840" r:id="rId13"/>
    <p:sldMasterId id="2147483852" r:id="rId14"/>
  </p:sldMasterIdLst>
  <p:sldIdLst>
    <p:sldId id="256" r:id="rId15"/>
    <p:sldId id="271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9144000" cy="6858000" type="screen4x3"/>
  <p:notesSz cx="6858000" cy="9144000"/>
  <p:embeddedFontLst>
    <p:embeddedFont>
      <p:font typeface="Constantia" pitchFamily="18" charset="0"/>
      <p:regular r:id="rId31"/>
      <p:bold r:id="rId32"/>
      <p:italic r:id="rId33"/>
      <p:boldItalic r:id="rId34"/>
    </p:embeddedFont>
    <p:embeddedFont>
      <p:font typeface="Rockwell" pitchFamily="18" charset="0"/>
      <p:regular r:id="rId35"/>
      <p:bold r:id="rId36"/>
      <p:italic r:id="rId37"/>
      <p:boldItalic r:id="rId38"/>
    </p:embeddedFont>
    <p:embeddedFont>
      <p:font typeface="Lucida Sans" pitchFamily="34" charset="0"/>
      <p:regular r:id="rId39"/>
      <p:bold r:id="rId40"/>
      <p:italic r:id="rId41"/>
      <p:boldItalic r:id="rId42"/>
    </p:embeddedFont>
    <p:embeddedFont>
      <p:font typeface="Tunga" pitchFamily="34" charset="0"/>
      <p:regular r:id="rId43"/>
      <p:bold r:id="rId44"/>
    </p:embeddedFont>
    <p:embeddedFont>
      <p:font typeface="Corbel" pitchFamily="34" charset="0"/>
      <p:regular r:id="rId45"/>
      <p:bold r:id="rId46"/>
      <p:italic r:id="rId47"/>
      <p:boldItalic r:id="rId48"/>
    </p:embeddedFont>
    <p:embeddedFont>
      <p:font typeface="Consolas" pitchFamily="49" charset="0"/>
      <p:regular r:id="rId49"/>
      <p:bold r:id="rId50"/>
      <p:italic r:id="rId51"/>
      <p:boldItalic r:id="rId52"/>
    </p:embeddedFont>
    <p:embeddedFont>
      <p:font typeface="Trebuchet MS" pitchFamily="34" charset="0"/>
      <p:regular r:id="rId53"/>
      <p:bold r:id="rId54"/>
      <p:italic r:id="rId55"/>
      <p:boldItalic r:id="rId56"/>
    </p:embeddedFont>
    <p:embeddedFont>
      <p:font typeface="Book Antiqua" pitchFamily="18" charset="0"/>
      <p:regular r:id="rId57"/>
      <p:bold r:id="rId58"/>
      <p:italic r:id="rId59"/>
      <p:boldItalic r:id="rId60"/>
    </p:embeddedFont>
    <p:embeddedFont>
      <p:font typeface="NikoshBAN" pitchFamily="2" charset="0"/>
      <p:regular r:id="rId61"/>
    </p:embeddedFont>
    <p:embeddedFont>
      <p:font typeface="Wingdings 3" pitchFamily="18" charset="2"/>
      <p:regular r:id="rId62"/>
    </p:embeddedFont>
    <p:embeddedFont>
      <p:font typeface="Verdana" pitchFamily="34" charset="0"/>
      <p:regular r:id="rId63"/>
      <p:bold r:id="rId64"/>
      <p:italic r:id="rId65"/>
      <p:boldItalic r:id="rId66"/>
    </p:embeddedFont>
    <p:embeddedFont>
      <p:font typeface="Wingdings 2" pitchFamily="18" charset="2"/>
      <p:regular r:id="rId67"/>
    </p:embeddedFont>
    <p:embeddedFont>
      <p:font typeface="Tw Cen MT" pitchFamily="34" charset="0"/>
      <p:regular r:id="rId68"/>
      <p:bold r:id="rId69"/>
      <p:italic r:id="rId70"/>
      <p:boldItalic r:id="rId71"/>
    </p:embeddedFont>
    <p:embeddedFont>
      <p:font typeface="Impact" pitchFamily="34" charset="0"/>
      <p:regular r:id="rId72"/>
    </p:embeddedFont>
    <p:embeddedFont>
      <p:font typeface="Arial Narrow" pitchFamily="34" charset="0"/>
      <p:regular r:id="rId73"/>
      <p:bold r:id="rId74"/>
      <p:italic r:id="rId75"/>
      <p:boldItalic r:id="rId76"/>
    </p:embeddedFont>
    <p:embeddedFont>
      <p:font typeface="Century Schoolbook" pitchFamily="18" charset="0"/>
      <p:regular r:id="rId77"/>
      <p:bold r:id="rId78"/>
      <p:italic r:id="rId79"/>
      <p:boldItalic r:id="rId80"/>
    </p:embeddedFont>
    <p:embeddedFont>
      <p:font typeface="Franklin Gothic Book" pitchFamily="34" charset="0"/>
      <p:regular r:id="rId81"/>
      <p:italic r:id="rId82"/>
    </p:embeddedFont>
    <p:embeddedFont>
      <p:font typeface="Cambria Math" pitchFamily="18" charset="0"/>
      <p:regular r:id="rId83"/>
    </p:embeddedFont>
    <p:embeddedFont>
      <p:font typeface="Calibri" pitchFamily="34" charset="0"/>
      <p:regular r:id="rId84"/>
      <p:bold r:id="rId85"/>
      <p:italic r:id="rId86"/>
      <p:boldItalic r:id="rId87"/>
    </p:embeddedFont>
    <p:embeddedFont>
      <p:font typeface="Georgia" pitchFamily="18" charset="0"/>
      <p:regular r:id="rId88"/>
      <p:bold r:id="rId89"/>
      <p:italic r:id="rId90"/>
      <p:boldItalic r:id="rId91"/>
    </p:embeddedFont>
    <p:embeddedFont>
      <p:font typeface="Century Gothic" pitchFamily="34" charset="0"/>
      <p:regular r:id="rId92"/>
      <p:bold r:id="rId93"/>
      <p:italic r:id="rId94"/>
      <p:boldItalic r:id="rId95"/>
    </p:embeddedFont>
    <p:embeddedFont>
      <p:font typeface="Tahoma" pitchFamily="34" charset="0"/>
      <p:regular r:id="rId96"/>
      <p:bold r:id="rId97"/>
    </p:embeddedFont>
    <p:embeddedFont>
      <p:font typeface="Garamond" pitchFamily="18" charset="0"/>
      <p:regular r:id="rId98"/>
      <p:bold r:id="rId99"/>
      <p:italic r:id="rId10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font" Target="fonts/font33.fntdata"/><Relationship Id="rId68" Type="http://schemas.openxmlformats.org/officeDocument/2006/relationships/font" Target="fonts/font38.fntdata"/><Relationship Id="rId84" Type="http://schemas.openxmlformats.org/officeDocument/2006/relationships/font" Target="fonts/font54.fntdata"/><Relationship Id="rId89" Type="http://schemas.openxmlformats.org/officeDocument/2006/relationships/font" Target="fonts/font59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41.fntdata"/><Relationship Id="rId92" Type="http://schemas.openxmlformats.org/officeDocument/2006/relationships/font" Target="fonts/font6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font" Target="fonts/font36.fntdata"/><Relationship Id="rId74" Type="http://schemas.openxmlformats.org/officeDocument/2006/relationships/font" Target="fonts/font44.fntdata"/><Relationship Id="rId79" Type="http://schemas.openxmlformats.org/officeDocument/2006/relationships/font" Target="fonts/font49.fntdata"/><Relationship Id="rId87" Type="http://schemas.openxmlformats.org/officeDocument/2006/relationships/font" Target="fonts/font57.fntdata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31.fntdata"/><Relationship Id="rId82" Type="http://schemas.openxmlformats.org/officeDocument/2006/relationships/font" Target="fonts/font52.fntdata"/><Relationship Id="rId90" Type="http://schemas.openxmlformats.org/officeDocument/2006/relationships/font" Target="fonts/font60.fntdata"/><Relationship Id="rId95" Type="http://schemas.openxmlformats.org/officeDocument/2006/relationships/font" Target="fonts/font65.fntdata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font" Target="fonts/font39.fntdata"/><Relationship Id="rId77" Type="http://schemas.openxmlformats.org/officeDocument/2006/relationships/font" Target="fonts/font47.fntdata"/><Relationship Id="rId100" Type="http://schemas.openxmlformats.org/officeDocument/2006/relationships/font" Target="fonts/font7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1.fntdata"/><Relationship Id="rId72" Type="http://schemas.openxmlformats.org/officeDocument/2006/relationships/font" Target="fonts/font42.fntdata"/><Relationship Id="rId80" Type="http://schemas.openxmlformats.org/officeDocument/2006/relationships/font" Target="fonts/font50.fntdata"/><Relationship Id="rId85" Type="http://schemas.openxmlformats.org/officeDocument/2006/relationships/font" Target="fonts/font55.fntdata"/><Relationship Id="rId93" Type="http://schemas.openxmlformats.org/officeDocument/2006/relationships/font" Target="fonts/font63.fntdata"/><Relationship Id="rId98" Type="http://schemas.openxmlformats.org/officeDocument/2006/relationships/font" Target="fonts/font68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font" Target="fonts/font37.fntdata"/><Relationship Id="rId103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70" Type="http://schemas.openxmlformats.org/officeDocument/2006/relationships/font" Target="fonts/font40.fntdata"/><Relationship Id="rId75" Type="http://schemas.openxmlformats.org/officeDocument/2006/relationships/font" Target="fonts/font45.fntdata"/><Relationship Id="rId83" Type="http://schemas.openxmlformats.org/officeDocument/2006/relationships/font" Target="fonts/font53.fntdata"/><Relationship Id="rId88" Type="http://schemas.openxmlformats.org/officeDocument/2006/relationships/font" Target="fonts/font58.fntdata"/><Relationship Id="rId91" Type="http://schemas.openxmlformats.org/officeDocument/2006/relationships/font" Target="fonts/font61.fntdata"/><Relationship Id="rId96" Type="http://schemas.openxmlformats.org/officeDocument/2006/relationships/font" Target="fonts/font6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Master" Target="slideMasters/slideMaster10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73" Type="http://schemas.openxmlformats.org/officeDocument/2006/relationships/font" Target="fonts/font43.fntdata"/><Relationship Id="rId78" Type="http://schemas.openxmlformats.org/officeDocument/2006/relationships/font" Target="fonts/font48.fntdata"/><Relationship Id="rId81" Type="http://schemas.openxmlformats.org/officeDocument/2006/relationships/font" Target="fonts/font51.fntdata"/><Relationship Id="rId86" Type="http://schemas.openxmlformats.org/officeDocument/2006/relationships/font" Target="fonts/font56.fntdata"/><Relationship Id="rId94" Type="http://schemas.openxmlformats.org/officeDocument/2006/relationships/font" Target="fonts/font64.fntdata"/><Relationship Id="rId99" Type="http://schemas.openxmlformats.org/officeDocument/2006/relationships/font" Target="fonts/font69.fntdata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font" Target="fonts/font9.fntdata"/><Relationship Id="rId34" Type="http://schemas.openxmlformats.org/officeDocument/2006/relationships/font" Target="fonts/font4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6" Type="http://schemas.openxmlformats.org/officeDocument/2006/relationships/font" Target="fonts/font46.fntdata"/><Relationship Id="rId97" Type="http://schemas.openxmlformats.org/officeDocument/2006/relationships/font" Target="fonts/font67.fntdata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A05E93-143E-4F22-9076-4555142CA4E9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88BF99-F4B8-4A12-ACE5-4CBCED286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রহীম”</a:t>
            </a:r>
            <a:endParaRPr lang="en-US" sz="66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8862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2819400" cy="381703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06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886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রুপান্তরঃ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00200"/>
                <a:ext cx="8382000" cy="389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ব্যস্তকরণ</m:t>
                        </m:r>
                      </m:e>
                    </m:d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একান্তর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,, </m:t>
                    </m:r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যোজন</m:t>
                        </m:r>
                      </m:e>
                    </m:d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বিয়োজন</m:t>
                        </m:r>
                      </m:e>
                    </m:d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যোজন</m:t>
                        </m:r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বিয়োজন</m:t>
                        </m:r>
                      </m:e>
                    </m:d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h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প্রত্যেকটি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অনুপাত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𝑔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h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382000" cy="3893438"/>
              </a:xfrm>
              <a:prstGeom prst="rect">
                <a:avLst/>
              </a:prstGeom>
              <a:blipFill rotWithShape="1"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0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father_and_son_walking_together_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232324" cy="344169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304800"/>
                <a:ext cx="6096000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পিতা ও পুত্রের বর্তমান বয়সের সমষ্টি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70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বছর।</m:t>
                    </m:r>
                  </m:oMath>
                </a14:m>
                <a:endParaRPr lang="bn-BD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 বয়সের অনুপাত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বছর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পূর্বে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ছিল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বছর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পরে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তাদের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বয়সের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অনুপাত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</m:t>
                    </m:r>
                    <m:r>
                      <a:rPr lang="bn-BD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? </m:t>
                    </m:r>
                  </m:oMath>
                </a14:m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6096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6927" y="1942522"/>
                <a:ext cx="6553200" cy="477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মনে করি 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বছর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পূর্বে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পিতার বয়স ছিল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 এবং পুত্রের বয়স ছিল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বছর।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পূর্বে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পিতা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পুত্রের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বয়সের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সমষ্টি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ছিল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70</m:t>
                          </m:r>
                          <m: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56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বছর।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প্রশ্নানুসারে,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56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56</m:t>
                    </m:r>
                  </m:oMath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পিতার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বয়স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40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52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বছর।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পরে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পুত্রের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বয়স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16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28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বছর।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7" y="1942522"/>
                <a:ext cx="6553200" cy="4777077"/>
              </a:xfrm>
              <a:prstGeom prst="rect">
                <a:avLst/>
              </a:prstGeom>
              <a:blipFill rotWithShape="1">
                <a:blip r:embed="rId4"/>
                <a:stretch>
                  <a:fillRect l="-1953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9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00"/>
                <a:ext cx="8229600" cy="149137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কর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229600" cy="1491370"/>
              </a:xfrm>
              <a:prstGeom prst="rect">
                <a:avLst/>
              </a:prstGeom>
              <a:blipFill rotWithShape="1">
                <a:blip r:embed="rId2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5" y="2050473"/>
                <a:ext cx="8763000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𝑎𝑐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𝑎𝑐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𝑎𝑐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𝑃𝑟𝑜𝑣𝑒𝑑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2050473"/>
                <a:ext cx="8763000" cy="4185761"/>
              </a:xfrm>
              <a:prstGeom prst="rect">
                <a:avLst/>
              </a:prstGeom>
              <a:blipFill rotWithShape="1">
                <a:blip r:embed="rId3"/>
                <a:stretch>
                  <a:fillRect l="-1391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1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30255"/>
                <a:ext cx="8763000" cy="8050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0255"/>
                <a:ext cx="8763000" cy="8050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545" y="1371600"/>
                <a:ext cx="8763000" cy="524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BD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𝑏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𝑏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বা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F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বা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F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</m:oMath>
                </a14:m>
                <a:endParaRPr lang="bn-BD" sz="24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.(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দেখান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হল</m:t>
                    </m:r>
                    <m:r>
                      <a:rPr lang="bn-BD" sz="24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)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1371600"/>
                <a:ext cx="8763000" cy="5247847"/>
              </a:xfrm>
              <a:prstGeom prst="rect">
                <a:avLst/>
              </a:prstGeom>
              <a:blipFill rotWithShape="1">
                <a:blip r:embed="rId3"/>
                <a:stretch>
                  <a:fillRect l="-1461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6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315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বা একক কাজ।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00200"/>
                <a:ext cx="8229600" cy="387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3200" dirty="0" smtClean="0">
                    <a:solidFill>
                      <a:schemeClr val="tx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 ও ক্রমিক সমানুপাত কি? ব্যাখ্যা কর।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bn-BD" sz="320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3200" dirty="0" smtClean="0">
                    <a:solidFill>
                      <a:schemeClr val="tx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2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32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BD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প্রমাণ কর যে</m:t>
                    </m:r>
                  </m:oMath>
                </a14:m>
                <a:r>
                  <a:rPr lang="bn-BD" sz="3200" dirty="0" smtClean="0">
                    <a:solidFill>
                      <a:schemeClr val="tx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ক্রমিক</m:t>
                      </m:r>
                      <m:r>
                        <a:rPr lang="bn-BD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সমানুপাতি।</m:t>
                      </m:r>
                      <m:r>
                        <a:rPr lang="bn-BD" sz="3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320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bn-BD" sz="3200" b="0" i="1" dirty="0" smtClean="0">
                  <a:solidFill>
                    <a:schemeClr val="tx2">
                      <a:lumMod val="7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বৃত্ত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ক্ষেত্রের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ক্ষেত্রের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tx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সমান হলে, তাদের পরিসীমার অনুপাত নির্ণয় কর। </a:t>
                </a:r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878626"/>
              </a:xfrm>
              <a:prstGeom prst="rect">
                <a:avLst/>
              </a:prstGeom>
              <a:blipFill rotWithShape="1">
                <a:blip r:embed="rId2"/>
                <a:stretch>
                  <a:fillRect l="-1630" t="-2044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3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3505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549063"/>
                <a:ext cx="8534400" cy="492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2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2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3200" b="0" i="1" smtClean="0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bn-BD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উদ্দিপকে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49063"/>
                <a:ext cx="8534400" cy="4924938"/>
              </a:xfrm>
              <a:prstGeom prst="rect">
                <a:avLst/>
              </a:prstGeom>
              <a:blipFill rotWithShape="1">
                <a:blip r:embed="rId2"/>
                <a:stretch>
                  <a:fillRect l="-1857" b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2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705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2304871"/>
            <a:ext cx="8001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কল্যাণ কামনা করে আজকের পাঠদান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 ঘোষণা করছি।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081552"/>
            <a:ext cx="6858000" cy="186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50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10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এবং কোন কিছু অনুধাবণ করছ কি?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-1612i3\Desktop\proportio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855"/>
            <a:ext cx="6643553" cy="481784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4572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চিত্রের বিষয় বস্তুর সাথে পরিচয় আছে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propor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600200"/>
            <a:ext cx="8763000" cy="2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599" y="1903274"/>
            <a:ext cx="5181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503474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বীজগণিতীয় অনুপাত ও সমানুপাত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54114"/>
            <a:ext cx="1066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১১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৩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0999"/>
            <a:ext cx="7924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অনুপাত ও সমানুপাত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 সংক্রান্ত বিভিন্ন রুপান্তর বিধি প্রয়োগ করতে পারবে।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93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01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ধারণা ও  জ্ঞাতব্য বিষয়ঃ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Doel-1612i3\Desktop\tk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1312682"/>
            <a:ext cx="4279900" cy="234473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-1612i3\Desktop\Bangladesh-50-Taka-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4038600"/>
            <a:ext cx="3657600" cy="16224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-1612i3\Desktop\similar-triangle-solved-exa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2533542"/>
            <a:ext cx="38766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জাতীয় দুটি বস্তুর অনুপাত হয়,ভিন্ন জাতীয়তে হবে না। 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447800" y="762000"/>
            <a:ext cx="2667000" cy="2743200"/>
          </a:xfrm>
          <a:prstGeom prst="triangle">
            <a:avLst>
              <a:gd name="adj" fmla="val 33896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419600" y="640773"/>
            <a:ext cx="3962400" cy="28194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0"/>
            <a:endCxn id="2" idx="3"/>
          </p:cNvCxnSpPr>
          <p:nvPr/>
        </p:nvCxnSpPr>
        <p:spPr>
          <a:xfrm>
            <a:off x="2351806" y="762000"/>
            <a:ext cx="0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0"/>
            <a:endCxn id="3" idx="3"/>
          </p:cNvCxnSpPr>
          <p:nvPr/>
        </p:nvCxnSpPr>
        <p:spPr>
          <a:xfrm>
            <a:off x="6400800" y="640773"/>
            <a:ext cx="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205047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429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 cm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15 cm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573" y="4433455"/>
                <a:ext cx="8686800" cy="1742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2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bn-BD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𝐸𝐹𝐺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73" y="4433455"/>
                <a:ext cx="8686800" cy="1742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09800" y="2286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200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429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153400" y="3352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6176240"/>
                <a:ext cx="868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∶ ∆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𝐸𝐹𝐺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এরক্ষত্রফল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∶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76240"/>
                <a:ext cx="868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4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/>
      <p:bldP spid="12" grpId="0"/>
      <p:bldP spid="4" grpId="0"/>
      <p:bldP spid="6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200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ক্রমিক সমানুপাতঃ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19200"/>
                <a:ext cx="838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ক্রমিক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সমানুপাতি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বলতে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বোঝায়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: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: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</m:oMath>
                  </m:oMathPara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ক্রমক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সমানুপাতি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যদি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কেবল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যদি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𝑎𝑐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.</m:t>
                      </m:r>
                    </m:oMath>
                  </m:oMathPara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ক্রমিক সমানুপাতের ক্ষেত্রে সব গুলো রাশি এক জাতীয় হতে হবে। এক্ষত্রে </a:t>
                </a:r>
              </a:p>
              <a:p>
                <a:endParaRPr lang="bn-BD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তৃতীয়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সমানুপাতি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মধ্যসমানুপাতি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 হয়। </a:t>
                </a:r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3820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527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lackTi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oundr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1399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56" baseType="lpstr">
      <vt:lpstr>Arial</vt:lpstr>
      <vt:lpstr>Constantia</vt:lpstr>
      <vt:lpstr>Rockwell</vt:lpstr>
      <vt:lpstr>Lucida Sans</vt:lpstr>
      <vt:lpstr>Times New Roman</vt:lpstr>
      <vt:lpstr>Tunga</vt:lpstr>
      <vt:lpstr>Corbel</vt:lpstr>
      <vt:lpstr>Consolas</vt:lpstr>
      <vt:lpstr>Trebuchet MS</vt:lpstr>
      <vt:lpstr>Book Antiqua</vt:lpstr>
      <vt:lpstr>NikoshBAN</vt:lpstr>
      <vt:lpstr>Wingdings 3</vt:lpstr>
      <vt:lpstr>Verdana</vt:lpstr>
      <vt:lpstr>Wingdings 2</vt:lpstr>
      <vt:lpstr>Tw Cen MT</vt:lpstr>
      <vt:lpstr>Impact</vt:lpstr>
      <vt:lpstr>Arial Narrow</vt:lpstr>
      <vt:lpstr>Century Schoolbook</vt:lpstr>
      <vt:lpstr>Franklin Gothic Book</vt:lpstr>
      <vt:lpstr>Cambria Math</vt:lpstr>
      <vt:lpstr>Calibri</vt:lpstr>
      <vt:lpstr>Georgia</vt:lpstr>
      <vt:lpstr>Century Gothic</vt:lpstr>
      <vt:lpstr>Tahoma</vt:lpstr>
      <vt:lpstr>Wingdings</vt:lpstr>
      <vt:lpstr>Garamond</vt:lpstr>
      <vt:lpstr>BlackTie</vt:lpstr>
      <vt:lpstr>Metro</vt:lpstr>
      <vt:lpstr>Verve</vt:lpstr>
      <vt:lpstr>Flow</vt:lpstr>
      <vt:lpstr>NewsPrint</vt:lpstr>
      <vt:lpstr>Oriel</vt:lpstr>
      <vt:lpstr>Thatch</vt:lpstr>
      <vt:lpstr>Slipstream</vt:lpstr>
      <vt:lpstr>Apex</vt:lpstr>
      <vt:lpstr>Technic</vt:lpstr>
      <vt:lpstr>Foundry</vt:lpstr>
      <vt:lpstr>Horizon</vt:lpstr>
      <vt:lpstr>1_NewsPrint</vt:lpstr>
      <vt:lpstr>1_Metro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52</cp:revision>
  <dcterms:created xsi:type="dcterms:W3CDTF">2014-07-05T17:03:43Z</dcterms:created>
  <dcterms:modified xsi:type="dcterms:W3CDTF">2016-12-24T14:46:51Z</dcterms:modified>
</cp:coreProperties>
</file>